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6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786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92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2840" y="4392454"/>
            <a:ext cx="2709267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FED 프로젝트 1차 발표</a:t>
            </a:r>
            <a:endParaRPr lang="en-US" sz="2133" dirty="0"/>
          </a:p>
        </p:txBody>
      </p:sp>
      <p:sp>
        <p:nvSpPr>
          <p:cNvPr id="6" name="Text 3"/>
          <p:cNvSpPr/>
          <p:nvPr/>
        </p:nvSpPr>
        <p:spPr>
          <a:xfrm>
            <a:off x="812840" y="4947880"/>
            <a:ext cx="7477720" cy="934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360"/>
              </a:lnSpc>
              <a:buNone/>
            </a:pPr>
            <a:r>
              <a:rPr lang="en-US" sz="5888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Starbucks PJ</a:t>
            </a:r>
            <a:endParaRPr lang="en-US" sz="5888" dirty="0"/>
          </a:p>
        </p:txBody>
      </p:sp>
      <p:sp>
        <p:nvSpPr>
          <p:cNvPr id="7" name="Text 4"/>
          <p:cNvSpPr/>
          <p:nvPr/>
        </p:nvSpPr>
        <p:spPr>
          <a:xfrm>
            <a:off x="812840" y="6207681"/>
            <a:ext cx="2709267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발표자: 박노영 </a:t>
            </a:r>
            <a:endParaRPr lang="en-US" sz="2133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605814" y="3776186"/>
            <a:ext cx="5418653" cy="677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333"/>
              </a:lnSpc>
              <a:buNone/>
            </a:pPr>
            <a:r>
              <a:rPr lang="en-US" sz="426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감사합니다.</a:t>
            </a:r>
            <a:endParaRPr lang="en-US" sz="426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71" y="222171"/>
            <a:ext cx="5042059" cy="778525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101727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기존 웹페이지 분석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6319599" y="22184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98193" y="2260163"/>
            <a:ext cx="14263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7041713" y="229481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복잡한 정보 구조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7041713" y="2775228"/>
            <a:ext cx="6755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복잡한 메뉴 구성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041713" y="3263860"/>
            <a:ext cx="6755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획일적 레이아웃으로  콘텐츠 구분이 모호함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319599" y="401502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82715" y="4056698"/>
            <a:ext cx="17371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7041713" y="409134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정적인 시각적 경험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7041713" y="4571762"/>
            <a:ext cx="6755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정적인 흐름으로 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041713" y="5060394"/>
            <a:ext cx="6755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사용자의 흥미를 끌지 못함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6319599" y="581156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80572" y="5853232"/>
            <a:ext cx="17799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24" dirty="0"/>
          </a:p>
        </p:txBody>
      </p:sp>
      <p:sp>
        <p:nvSpPr>
          <p:cNvPr id="18" name="Text 15"/>
          <p:cNvSpPr/>
          <p:nvPr/>
        </p:nvSpPr>
        <p:spPr>
          <a:xfrm>
            <a:off x="7041713" y="588787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부족한 상호 작용</a:t>
            </a:r>
            <a:endParaRPr lang="en-US" sz="2187" dirty="0"/>
          </a:p>
        </p:txBody>
      </p:sp>
      <p:sp>
        <p:nvSpPr>
          <p:cNvPr id="19" name="Text 16"/>
          <p:cNvSpPr/>
          <p:nvPr/>
        </p:nvSpPr>
        <p:spPr>
          <a:xfrm>
            <a:off x="7041713" y="6368296"/>
            <a:ext cx="6755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 방문 의도를 고려하지 않은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7041713" y="6856928"/>
            <a:ext cx="67554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페이지 구조 설계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12840" y="2068235"/>
            <a:ext cx="6036350" cy="677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33"/>
              </a:lnSpc>
              <a:buNone/>
            </a:pPr>
            <a:r>
              <a:rPr lang="en-US" sz="426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정보 구조 및 레이아웃 개선</a:t>
            </a:r>
            <a:endParaRPr lang="en-US" sz="4267" dirty="0"/>
          </a:p>
        </p:txBody>
      </p:sp>
      <p:sp>
        <p:nvSpPr>
          <p:cNvPr id="7" name="Text 4"/>
          <p:cNvSpPr/>
          <p:nvPr/>
        </p:nvSpPr>
        <p:spPr>
          <a:xfrm>
            <a:off x="812840" y="3287197"/>
            <a:ext cx="2709267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사용자 중심 정보 구조</a:t>
            </a:r>
            <a:endParaRPr lang="en-US" sz="2133" dirty="0"/>
          </a:p>
        </p:txBody>
      </p:sp>
      <p:sp>
        <p:nvSpPr>
          <p:cNvPr id="8" name="Text 5"/>
          <p:cNvSpPr/>
          <p:nvPr/>
        </p:nvSpPr>
        <p:spPr>
          <a:xfrm>
            <a:off x="812840" y="3842623"/>
            <a:ext cx="3981926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대부분 별도 앱을 이용하여 주문을 하기 때문에 , </a:t>
            </a:r>
            <a:endParaRPr lang="en-US" sz="1707" dirty="0"/>
          </a:p>
        </p:txBody>
      </p:sp>
      <p:sp>
        <p:nvSpPr>
          <p:cNvPr id="9" name="Text 6"/>
          <p:cNvSpPr/>
          <p:nvPr/>
        </p:nvSpPr>
        <p:spPr>
          <a:xfrm>
            <a:off x="812840" y="4731068"/>
            <a:ext cx="3981926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메인 페이지에</a:t>
            </a:r>
            <a:endParaRPr lang="en-US" sz="1707" dirty="0"/>
          </a:p>
        </p:txBody>
      </p:sp>
      <p:sp>
        <p:nvSpPr>
          <p:cNvPr id="10" name="Text 7"/>
          <p:cNvSpPr/>
          <p:nvPr/>
        </p:nvSpPr>
        <p:spPr>
          <a:xfrm>
            <a:off x="812840" y="5272802"/>
            <a:ext cx="3981926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공지, 뉴스,이벤트 및 브랜드 정체성 중심으로 배치합니다.</a:t>
            </a:r>
            <a:endParaRPr lang="en-US" sz="1707" dirty="0"/>
          </a:p>
        </p:txBody>
      </p:sp>
      <p:sp>
        <p:nvSpPr>
          <p:cNvPr id="11" name="Text 8"/>
          <p:cNvSpPr/>
          <p:nvPr/>
        </p:nvSpPr>
        <p:spPr>
          <a:xfrm>
            <a:off x="5331023" y="3287197"/>
            <a:ext cx="2709267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직관적 내비게이션</a:t>
            </a:r>
            <a:endParaRPr lang="en-US" sz="2133" dirty="0"/>
          </a:p>
        </p:txBody>
      </p:sp>
      <p:sp>
        <p:nvSpPr>
          <p:cNvPr id="12" name="Text 9"/>
          <p:cNvSpPr/>
          <p:nvPr/>
        </p:nvSpPr>
        <p:spPr>
          <a:xfrm>
            <a:off x="5331023" y="3842623"/>
            <a:ext cx="3981926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메뉴, 매장 정보, 이벤트 등 주요 정보를 쉽게 찾을 수 있도록 </a:t>
            </a:r>
            <a:endParaRPr lang="en-US" sz="1707" dirty="0"/>
          </a:p>
        </p:txBody>
      </p:sp>
      <p:sp>
        <p:nvSpPr>
          <p:cNvPr id="13" name="Text 10"/>
          <p:cNvSpPr/>
          <p:nvPr/>
        </p:nvSpPr>
        <p:spPr>
          <a:xfrm>
            <a:off x="5331023" y="4731068"/>
            <a:ext cx="3981926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도움을 주는 내비게이션을 구현합니다.</a:t>
            </a:r>
            <a:endParaRPr lang="en-US" sz="1707" dirty="0"/>
          </a:p>
        </p:txBody>
      </p:sp>
      <p:sp>
        <p:nvSpPr>
          <p:cNvPr id="14" name="Text 11"/>
          <p:cNvSpPr/>
          <p:nvPr/>
        </p:nvSpPr>
        <p:spPr>
          <a:xfrm>
            <a:off x="9849207" y="3287197"/>
            <a:ext cx="2709267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동적인 시각적 경험</a:t>
            </a:r>
            <a:endParaRPr lang="en-US" sz="2133" dirty="0"/>
          </a:p>
        </p:txBody>
      </p:sp>
      <p:sp>
        <p:nvSpPr>
          <p:cNvPr id="15" name="Text 12"/>
          <p:cNvSpPr/>
          <p:nvPr/>
        </p:nvSpPr>
        <p:spPr>
          <a:xfrm>
            <a:off x="9849207" y="3842623"/>
            <a:ext cx="3983355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브랜드 정보를 지루하지 않게 전달할 수 있도록</a:t>
            </a:r>
            <a:endParaRPr lang="en-US" sz="1707" dirty="0"/>
          </a:p>
        </p:txBody>
      </p:sp>
      <p:sp>
        <p:nvSpPr>
          <p:cNvPr id="16" name="Text 13"/>
          <p:cNvSpPr/>
          <p:nvPr/>
        </p:nvSpPr>
        <p:spPr>
          <a:xfrm>
            <a:off x="9849207" y="4731068"/>
            <a:ext cx="3983355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스크롤 기능과 맞물린 동적인  경험을 구성합니다.</a:t>
            </a:r>
            <a:endParaRPr lang="en-US" sz="170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4605814" y="596027"/>
            <a:ext cx="5418653" cy="677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333"/>
              </a:lnSpc>
              <a:buNone/>
            </a:pPr>
            <a:r>
              <a:rPr lang="en-US" sz="426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사이트맵</a:t>
            </a:r>
            <a:endParaRPr lang="en-US" sz="426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136" y="1598295"/>
            <a:ext cx="8640008" cy="544568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12840" y="7287816"/>
            <a:ext cx="13004721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1"/>
              </a:lnSpc>
              <a:buNone/>
            </a:pPr>
            <a:endParaRPr lang="en-US" sz="170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웹 개발 사용 기술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HTML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774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핵심 구조로 단순화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CSS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22774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동적인 레이아웃 구성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774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JS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22774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반복 데이터 처리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2277428" y="6708577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동적 페이지 구현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6516588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964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63560" y="2313623"/>
            <a:ext cx="3792974" cy="474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33"/>
              </a:lnSpc>
              <a:buNone/>
            </a:pPr>
            <a:r>
              <a:rPr lang="en-US" sz="29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메인 페이지 (웹) 구성</a:t>
            </a:r>
            <a:endParaRPr lang="en-US" sz="298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560" y="3185874"/>
            <a:ext cx="2587704" cy="35199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006209" y="6876455"/>
            <a:ext cx="4124801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11"/>
              </a:lnSpc>
              <a:buSzPct val="100000"/>
              <a:buFont typeface="+mj-lt"/>
              <a:buAutoNum type="arabicPeriod"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상단 GNB영역</a:t>
            </a:r>
            <a:endParaRPr lang="en-US" sz="1195" dirty="0"/>
          </a:p>
        </p:txBody>
      </p:sp>
      <p:sp>
        <p:nvSpPr>
          <p:cNvPr id="8" name="Text 4"/>
          <p:cNvSpPr/>
          <p:nvPr/>
        </p:nvSpPr>
        <p:spPr>
          <a:xfrm>
            <a:off x="3006209" y="7179707"/>
            <a:ext cx="4124801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11"/>
              </a:lnSpc>
              <a:buSzPct val="100000"/>
              <a:buFont typeface="+mj-lt"/>
              <a:buAutoNum type="arabicPeriod" startAt="2"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롤링배너영역</a:t>
            </a:r>
            <a:endParaRPr lang="en-US" sz="1195" dirty="0"/>
          </a:p>
        </p:txBody>
      </p:sp>
      <p:sp>
        <p:nvSpPr>
          <p:cNvPr id="9" name="Text 5"/>
          <p:cNvSpPr/>
          <p:nvPr/>
        </p:nvSpPr>
        <p:spPr>
          <a:xfrm>
            <a:off x="3006209" y="7482959"/>
            <a:ext cx="4124801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11"/>
              </a:lnSpc>
              <a:buSzPct val="100000"/>
              <a:buFont typeface="+mj-lt"/>
              <a:buAutoNum type="arabicPeriod" startAt="3"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라인 안내(공지사항)영역</a:t>
            </a:r>
            <a:endParaRPr lang="en-US" sz="1195" dirty="0"/>
          </a:p>
        </p:txBody>
      </p:sp>
      <p:sp>
        <p:nvSpPr>
          <p:cNvPr id="10" name="Text 6"/>
          <p:cNvSpPr/>
          <p:nvPr/>
        </p:nvSpPr>
        <p:spPr>
          <a:xfrm>
            <a:off x="3006209" y="7786211"/>
            <a:ext cx="4124801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11"/>
              </a:lnSpc>
              <a:buSzPct val="100000"/>
              <a:buFont typeface="+mj-lt"/>
              <a:buAutoNum type="arabicPeriod" startAt="4"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리워드(맴버쉽)영역</a:t>
            </a:r>
            <a:endParaRPr lang="en-US" sz="1195" dirty="0"/>
          </a:p>
        </p:txBody>
      </p:sp>
      <p:sp>
        <p:nvSpPr>
          <p:cNvPr id="11" name="Text 7"/>
          <p:cNvSpPr/>
          <p:nvPr/>
        </p:nvSpPr>
        <p:spPr>
          <a:xfrm>
            <a:off x="3006209" y="8089463"/>
            <a:ext cx="4124801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11"/>
              </a:lnSpc>
              <a:buSzPct val="100000"/>
              <a:buFont typeface="+mj-lt"/>
              <a:buAutoNum type="arabicPeriod" startAt="5"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뉴스(이벤트)영역</a:t>
            </a:r>
            <a:endParaRPr lang="en-US" sz="1195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560" y="8502729"/>
            <a:ext cx="2584490" cy="381190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006209" y="12485251"/>
            <a:ext cx="4124801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11"/>
              </a:lnSpc>
              <a:buSzPct val="100000"/>
              <a:buFont typeface="+mj-lt"/>
              <a:buAutoNum type="arabicPeriod" startAt="6"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베스트상품영역</a:t>
            </a:r>
            <a:endParaRPr lang="en-US" sz="1195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677" y="3185874"/>
            <a:ext cx="2587704" cy="384345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08677" y="7199948"/>
            <a:ext cx="4365665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7.  리저브 소개 영역</a:t>
            </a:r>
            <a:endParaRPr lang="en-US" sz="1195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677" y="7613213"/>
            <a:ext cx="3270409" cy="355211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508677" y="11335941"/>
            <a:ext cx="4365665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8.  스페셜매장 소개영역</a:t>
            </a:r>
            <a:endParaRPr lang="en-US" sz="1195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8677" y="11749207"/>
            <a:ext cx="4365665" cy="224242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508677" y="14162246"/>
            <a:ext cx="4365665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9. 하단 영역</a:t>
            </a:r>
            <a:endParaRPr lang="en-US" sz="1195" dirty="0"/>
          </a:p>
        </p:txBody>
      </p:sp>
      <p:sp>
        <p:nvSpPr>
          <p:cNvPr id="20" name="Shape 12"/>
          <p:cNvSpPr/>
          <p:nvPr/>
        </p:nvSpPr>
        <p:spPr>
          <a:xfrm>
            <a:off x="2763560" y="14711958"/>
            <a:ext cx="9103281" cy="1387435"/>
          </a:xfrm>
          <a:prstGeom prst="roundRect">
            <a:avLst>
              <a:gd name="adj" fmla="val 4921"/>
            </a:avLst>
          </a:prstGeom>
          <a:solidFill>
            <a:srgbClr val="F2F2F2"/>
          </a:solidFill>
          <a:ln/>
        </p:spPr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5245" y="14936391"/>
            <a:ext cx="189548" cy="151686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3256478" y="14886265"/>
            <a:ext cx="8458676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리뉴얼 방향 :</a:t>
            </a:r>
            <a:endParaRPr lang="en-US" sz="1195" dirty="0"/>
          </a:p>
        </p:txBody>
      </p:sp>
      <p:sp>
        <p:nvSpPr>
          <p:cNvPr id="23" name="Text 14"/>
          <p:cNvSpPr/>
          <p:nvPr/>
        </p:nvSpPr>
        <p:spPr>
          <a:xfrm>
            <a:off x="3256478" y="15265360"/>
            <a:ext cx="8458676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반복되는 구성을  흐르듯 이어지는 동적 레이아웃으로  변경 구현</a:t>
            </a:r>
            <a:endParaRPr lang="en-US" sz="1195" dirty="0"/>
          </a:p>
        </p:txBody>
      </p:sp>
      <p:sp>
        <p:nvSpPr>
          <p:cNvPr id="24" name="Text 15"/>
          <p:cNvSpPr/>
          <p:nvPr/>
        </p:nvSpPr>
        <p:spPr>
          <a:xfrm>
            <a:off x="3256478" y="15644455"/>
            <a:ext cx="8458676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 메뉴의 대표 정보만 선택하여 강조 ( 전체적 정보는 NAV로 진입)</a:t>
            </a:r>
            <a:endParaRPr lang="en-US" sz="119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712511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964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63560" y="2313623"/>
            <a:ext cx="3885843" cy="474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33"/>
              </a:lnSpc>
              <a:buNone/>
            </a:pPr>
            <a:r>
              <a:rPr lang="en-US" sz="29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메인페이지 (모바일) 구성</a:t>
            </a:r>
            <a:endParaRPr lang="en-US" sz="298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560" y="3185874"/>
            <a:ext cx="1854279" cy="38119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006209" y="7168396"/>
            <a:ext cx="2545675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11"/>
              </a:lnSpc>
              <a:buSzPct val="100000"/>
              <a:buFont typeface="+mj-lt"/>
              <a:buAutoNum type="arabicPeriod"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상단 GNB영역</a:t>
            </a:r>
            <a:endParaRPr lang="en-US" sz="1195" dirty="0"/>
          </a:p>
        </p:txBody>
      </p:sp>
      <p:sp>
        <p:nvSpPr>
          <p:cNvPr id="8" name="Text 4"/>
          <p:cNvSpPr/>
          <p:nvPr/>
        </p:nvSpPr>
        <p:spPr>
          <a:xfrm>
            <a:off x="3006209" y="7471648"/>
            <a:ext cx="2545675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11"/>
              </a:lnSpc>
              <a:buSzPct val="100000"/>
              <a:buFont typeface="+mj-lt"/>
              <a:buAutoNum type="arabicPeriod" startAt="2"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롤링배너영역</a:t>
            </a:r>
            <a:endParaRPr lang="en-US" sz="1195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560" y="7884914"/>
            <a:ext cx="1967627" cy="381178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006209" y="11867317"/>
            <a:ext cx="2545675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11"/>
              </a:lnSpc>
              <a:buSzPct val="100000"/>
              <a:buFont typeface="+mj-lt"/>
              <a:buAutoNum type="arabicPeriod" startAt="3"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라인 안내(공지사항)영역</a:t>
            </a:r>
            <a:endParaRPr lang="en-US" sz="1195" dirty="0"/>
          </a:p>
        </p:txBody>
      </p:sp>
      <p:sp>
        <p:nvSpPr>
          <p:cNvPr id="11" name="Text 6"/>
          <p:cNvSpPr/>
          <p:nvPr/>
        </p:nvSpPr>
        <p:spPr>
          <a:xfrm>
            <a:off x="3006209" y="12170569"/>
            <a:ext cx="2545675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11"/>
              </a:lnSpc>
              <a:buSzPct val="100000"/>
              <a:buFont typeface="+mj-lt"/>
              <a:buAutoNum type="arabicPeriod" startAt="4"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리워드(맴버쉽)영역</a:t>
            </a:r>
            <a:endParaRPr lang="en-US" sz="1195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9551" y="3185874"/>
            <a:ext cx="1930837" cy="381178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29551" y="7168277"/>
            <a:ext cx="2787372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5.뉴스(이벤트)영역</a:t>
            </a:r>
            <a:endParaRPr lang="en-US" sz="1195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9551" y="7581543"/>
            <a:ext cx="1884878" cy="381190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929551" y="11564064"/>
            <a:ext cx="2787372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6.  리저브 소개 영역</a:t>
            </a:r>
            <a:endParaRPr lang="en-US" sz="1195" dirty="0"/>
          </a:p>
        </p:txBody>
      </p:sp>
      <p:sp>
        <p:nvSpPr>
          <p:cNvPr id="16" name="Text 9"/>
          <p:cNvSpPr/>
          <p:nvPr/>
        </p:nvSpPr>
        <p:spPr>
          <a:xfrm>
            <a:off x="5929551" y="11943159"/>
            <a:ext cx="2787372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endParaRPr lang="en-US" sz="1195" dirty="0"/>
          </a:p>
        </p:txBody>
      </p:sp>
      <p:sp>
        <p:nvSpPr>
          <p:cNvPr id="17" name="Text 10"/>
          <p:cNvSpPr/>
          <p:nvPr/>
        </p:nvSpPr>
        <p:spPr>
          <a:xfrm>
            <a:off x="5929551" y="12322254"/>
            <a:ext cx="2787372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endParaRPr lang="en-US" sz="1195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4589" y="3185874"/>
            <a:ext cx="1861185" cy="381190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094589" y="7168396"/>
            <a:ext cx="2787372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7. 베스트상품영역</a:t>
            </a:r>
            <a:endParaRPr lang="en-US" sz="1195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4589" y="7581662"/>
            <a:ext cx="2744629" cy="3811905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9094589" y="11564183"/>
            <a:ext cx="2787372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8. 베스트상품영역</a:t>
            </a:r>
            <a:endParaRPr lang="en-US" sz="1195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4589" y="11977449"/>
            <a:ext cx="2787372" cy="2622709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9094589" y="14770775"/>
            <a:ext cx="2787372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9.하단 영역</a:t>
            </a:r>
            <a:endParaRPr lang="en-US" sz="1195" dirty="0"/>
          </a:p>
        </p:txBody>
      </p:sp>
      <p:sp>
        <p:nvSpPr>
          <p:cNvPr id="24" name="Shape 14"/>
          <p:cNvSpPr/>
          <p:nvPr/>
        </p:nvSpPr>
        <p:spPr>
          <a:xfrm>
            <a:off x="2763560" y="15320486"/>
            <a:ext cx="9103281" cy="1387435"/>
          </a:xfrm>
          <a:prstGeom prst="roundRect">
            <a:avLst>
              <a:gd name="adj" fmla="val 4921"/>
            </a:avLst>
          </a:prstGeom>
          <a:solidFill>
            <a:srgbClr val="F2F2F2"/>
          </a:solidFill>
          <a:ln/>
        </p:spPr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5245" y="15544919"/>
            <a:ext cx="189548" cy="151686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3256478" y="15494794"/>
            <a:ext cx="8458676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리뉴얼 방향 :</a:t>
            </a:r>
            <a:endParaRPr lang="en-US" sz="1195" dirty="0"/>
          </a:p>
        </p:txBody>
      </p:sp>
      <p:sp>
        <p:nvSpPr>
          <p:cNvPr id="27" name="Text 16"/>
          <p:cNvSpPr/>
          <p:nvPr/>
        </p:nvSpPr>
        <p:spPr>
          <a:xfrm>
            <a:off x="3256478" y="15873889"/>
            <a:ext cx="8458676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너비에 따라 화면을 채우는 배너 자동 슬라이드로 변경 </a:t>
            </a:r>
            <a:endParaRPr lang="en-US" sz="1195" dirty="0"/>
          </a:p>
        </p:txBody>
      </p:sp>
      <p:sp>
        <p:nvSpPr>
          <p:cNvPr id="28" name="Text 17"/>
          <p:cNvSpPr/>
          <p:nvPr/>
        </p:nvSpPr>
        <p:spPr>
          <a:xfrm>
            <a:off x="3256478" y="16252984"/>
            <a:ext cx="8458676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웹사이트의 동적인 레이아웃 그대로 가져가 화면에 맞도록 변경 구현 </a:t>
            </a:r>
            <a:endParaRPr lang="en-US" sz="119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1895296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964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63560" y="2313623"/>
            <a:ext cx="3792974" cy="474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33"/>
              </a:lnSpc>
              <a:buNone/>
            </a:pPr>
            <a:r>
              <a:rPr lang="en-US" sz="29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서브페이지 구성</a:t>
            </a:r>
            <a:endParaRPr lang="en-US" sz="2987" dirty="0"/>
          </a:p>
        </p:txBody>
      </p:sp>
      <p:sp>
        <p:nvSpPr>
          <p:cNvPr id="6" name="Text 3"/>
          <p:cNvSpPr/>
          <p:nvPr/>
        </p:nvSpPr>
        <p:spPr>
          <a:xfrm>
            <a:off x="2763560" y="3166943"/>
            <a:ext cx="2275761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9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웹</a:t>
            </a:r>
            <a:endParaRPr lang="en-US" sz="1792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560" y="3621881"/>
            <a:ext cx="3203019" cy="2454950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560" y="6247448"/>
            <a:ext cx="3228261" cy="23799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97272" y="3166943"/>
            <a:ext cx="2275761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9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모바일</a:t>
            </a:r>
            <a:endParaRPr lang="en-US" sz="1792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7272" y="3621881"/>
            <a:ext cx="2632115" cy="3812024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7272" y="7604522"/>
            <a:ext cx="2663547" cy="2903101"/>
          </a:xfrm>
          <a:prstGeom prst="rect">
            <a:avLst/>
          </a:prstGeom>
        </p:spPr>
      </p:pic>
      <p:sp>
        <p:nvSpPr>
          <p:cNvPr id="12" name="Shape 5"/>
          <p:cNvSpPr/>
          <p:nvPr/>
        </p:nvSpPr>
        <p:spPr>
          <a:xfrm>
            <a:off x="2763560" y="10848856"/>
            <a:ext cx="9103281" cy="629245"/>
          </a:xfrm>
          <a:prstGeom prst="roundRect">
            <a:avLst>
              <a:gd name="adj" fmla="val 10850"/>
            </a:avLst>
          </a:prstGeom>
          <a:solidFill>
            <a:srgbClr val="F2F2F2"/>
          </a:solidFill>
          <a:ln/>
        </p:spPr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5245" y="11073289"/>
            <a:ext cx="189548" cy="15168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3256478" y="11023163"/>
            <a:ext cx="8458676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endParaRPr lang="en-US" sz="119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44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50594" y="3128605"/>
            <a:ext cx="5128974" cy="6411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048"/>
              </a:lnSpc>
              <a:buNone/>
            </a:pPr>
            <a:r>
              <a:rPr lang="en-US" sz="4039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추후 예정</a:t>
            </a:r>
            <a:endParaRPr lang="en-US" sz="4039" dirty="0"/>
          </a:p>
        </p:txBody>
      </p:sp>
      <p:sp>
        <p:nvSpPr>
          <p:cNvPr id="6" name="Shape 3"/>
          <p:cNvSpPr/>
          <p:nvPr/>
        </p:nvSpPr>
        <p:spPr>
          <a:xfrm>
            <a:off x="7294602" y="4077414"/>
            <a:ext cx="40958" cy="3590092"/>
          </a:xfrm>
          <a:prstGeom prst="roundRect">
            <a:avLst>
              <a:gd name="adj" fmla="val 225405"/>
            </a:avLst>
          </a:prstGeom>
          <a:solidFill>
            <a:srgbClr val="C7C7D0"/>
          </a:solidFill>
          <a:ln/>
        </p:spPr>
      </p:sp>
      <p:sp>
        <p:nvSpPr>
          <p:cNvPr id="7" name="Shape 4"/>
          <p:cNvSpPr/>
          <p:nvPr/>
        </p:nvSpPr>
        <p:spPr>
          <a:xfrm>
            <a:off x="6417647" y="4479965"/>
            <a:ext cx="717947" cy="40958"/>
          </a:xfrm>
          <a:prstGeom prst="roundRect">
            <a:avLst>
              <a:gd name="adj" fmla="val 225405"/>
            </a:avLst>
          </a:prstGeom>
          <a:solidFill>
            <a:srgbClr val="B2B2B2"/>
          </a:solidFill>
          <a:ln/>
        </p:spPr>
      </p:sp>
      <p:sp>
        <p:nvSpPr>
          <p:cNvPr id="8" name="Shape 5"/>
          <p:cNvSpPr/>
          <p:nvPr/>
        </p:nvSpPr>
        <p:spPr>
          <a:xfrm>
            <a:off x="7135594" y="4320897"/>
            <a:ext cx="358973" cy="358973"/>
          </a:xfrm>
          <a:prstGeom prst="roundRect">
            <a:avLst>
              <a:gd name="adj" fmla="val 25718"/>
            </a:avLst>
          </a:prstGeom>
          <a:solidFill>
            <a:srgbClr val="CCCCCC"/>
          </a:solidFill>
          <a:ln w="7620">
            <a:solidFill>
              <a:srgbClr val="B2B2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109436" y="4282559"/>
            <a:ext cx="3077289" cy="3846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029"/>
              </a:lnSpc>
              <a:buNone/>
            </a:pPr>
            <a:r>
              <a:rPr lang="en-US" sz="242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데이터 메뉴 통합</a:t>
            </a:r>
            <a:endParaRPr lang="en-US" sz="2423" dirty="0"/>
          </a:p>
        </p:txBody>
      </p:sp>
      <p:sp>
        <p:nvSpPr>
          <p:cNvPr id="10" name="Text 7"/>
          <p:cNvSpPr/>
          <p:nvPr/>
        </p:nvSpPr>
        <p:spPr>
          <a:xfrm>
            <a:off x="1160383" y="4790242"/>
            <a:ext cx="5026343" cy="328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85"/>
              </a:lnSpc>
              <a:buNone/>
            </a:pPr>
            <a:r>
              <a:rPr lang="en-US" sz="161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원두 / 커피 / 음료 </a:t>
            </a:r>
            <a:endParaRPr lang="en-US" sz="1615" dirty="0"/>
          </a:p>
        </p:txBody>
      </p:sp>
      <p:sp>
        <p:nvSpPr>
          <p:cNvPr id="11" name="Shape 8"/>
          <p:cNvSpPr/>
          <p:nvPr/>
        </p:nvSpPr>
        <p:spPr>
          <a:xfrm>
            <a:off x="7494568" y="5505688"/>
            <a:ext cx="717947" cy="40958"/>
          </a:xfrm>
          <a:prstGeom prst="roundRect">
            <a:avLst>
              <a:gd name="adj" fmla="val 225405"/>
            </a:avLst>
          </a:prstGeom>
          <a:solidFill>
            <a:srgbClr val="B2B2B2"/>
          </a:solidFill>
          <a:ln/>
        </p:spPr>
      </p:sp>
      <p:sp>
        <p:nvSpPr>
          <p:cNvPr id="12" name="Shape 9"/>
          <p:cNvSpPr/>
          <p:nvPr/>
        </p:nvSpPr>
        <p:spPr>
          <a:xfrm>
            <a:off x="7135594" y="5346621"/>
            <a:ext cx="358973" cy="358973"/>
          </a:xfrm>
          <a:prstGeom prst="roundRect">
            <a:avLst>
              <a:gd name="adj" fmla="val 25718"/>
            </a:avLst>
          </a:prstGeom>
          <a:solidFill>
            <a:srgbClr val="CCCCCC"/>
          </a:solidFill>
          <a:ln w="7620">
            <a:solidFill>
              <a:srgbClr val="B2B2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443436" y="5308283"/>
            <a:ext cx="3077289" cy="3846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29"/>
              </a:lnSpc>
              <a:buNone/>
            </a:pPr>
            <a:r>
              <a:rPr lang="en-US" sz="242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상품 상세페이지 구현</a:t>
            </a:r>
            <a:endParaRPr lang="en-US" sz="2423" dirty="0"/>
          </a:p>
        </p:txBody>
      </p:sp>
      <p:sp>
        <p:nvSpPr>
          <p:cNvPr id="14" name="Text 11"/>
          <p:cNvSpPr/>
          <p:nvPr/>
        </p:nvSpPr>
        <p:spPr>
          <a:xfrm>
            <a:off x="8443436" y="5815965"/>
            <a:ext cx="5026462" cy="328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5"/>
              </a:lnSpc>
              <a:buNone/>
            </a:pPr>
            <a:r>
              <a:rPr lang="en-US" sz="161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원두 / 커피 / 음료 </a:t>
            </a:r>
            <a:endParaRPr lang="en-US" sz="1615" dirty="0"/>
          </a:p>
        </p:txBody>
      </p:sp>
      <p:sp>
        <p:nvSpPr>
          <p:cNvPr id="15" name="Shape 12"/>
          <p:cNvSpPr/>
          <p:nvPr/>
        </p:nvSpPr>
        <p:spPr>
          <a:xfrm>
            <a:off x="6417647" y="6428780"/>
            <a:ext cx="717947" cy="40958"/>
          </a:xfrm>
          <a:prstGeom prst="roundRect">
            <a:avLst>
              <a:gd name="adj" fmla="val 225405"/>
            </a:avLst>
          </a:prstGeom>
          <a:solidFill>
            <a:srgbClr val="B2B2B2"/>
          </a:solidFill>
          <a:ln/>
        </p:spPr>
      </p:sp>
      <p:sp>
        <p:nvSpPr>
          <p:cNvPr id="16" name="Shape 13"/>
          <p:cNvSpPr/>
          <p:nvPr/>
        </p:nvSpPr>
        <p:spPr>
          <a:xfrm>
            <a:off x="7135594" y="6269712"/>
            <a:ext cx="358973" cy="358973"/>
          </a:xfrm>
          <a:prstGeom prst="roundRect">
            <a:avLst>
              <a:gd name="adj" fmla="val 25718"/>
            </a:avLst>
          </a:prstGeom>
          <a:solidFill>
            <a:srgbClr val="CCCCCC"/>
          </a:solidFill>
          <a:ln w="7620">
            <a:solidFill>
              <a:srgbClr val="B2B2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3109436" y="6231374"/>
            <a:ext cx="3077289" cy="3846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029"/>
              </a:lnSpc>
              <a:buNone/>
            </a:pPr>
            <a:r>
              <a:rPr lang="en-US" sz="242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동영상 콘텐츠 추가</a:t>
            </a:r>
            <a:endParaRPr lang="en-US" sz="2423" dirty="0"/>
          </a:p>
        </p:txBody>
      </p:sp>
      <p:sp>
        <p:nvSpPr>
          <p:cNvPr id="18" name="Text 15"/>
          <p:cNvSpPr/>
          <p:nvPr/>
        </p:nvSpPr>
        <p:spPr>
          <a:xfrm>
            <a:off x="1160383" y="6739057"/>
            <a:ext cx="5026343" cy="328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85"/>
              </a:lnSpc>
              <a:buNone/>
            </a:pPr>
            <a:endParaRPr lang="en-US" sz="161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</Words>
  <Application>Microsoft Office PowerPoint</Application>
  <PresentationFormat>사용자 지정</PresentationFormat>
  <Paragraphs>82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Raleway</vt:lpstr>
      <vt:lpstr>Roboto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2024-04-15T04:03:46Z</dcterms:created>
  <dcterms:modified xsi:type="dcterms:W3CDTF">2024-04-15T04:05:53Z</dcterms:modified>
</cp:coreProperties>
</file>